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0" r:id="rId2"/>
    <p:sldId id="535" r:id="rId3"/>
    <p:sldId id="536" r:id="rId4"/>
    <p:sldId id="548" r:id="rId5"/>
    <p:sldId id="549" r:id="rId6"/>
    <p:sldId id="552" r:id="rId7"/>
    <p:sldId id="550" r:id="rId8"/>
    <p:sldId id="545" r:id="rId9"/>
    <p:sldId id="542" r:id="rId10"/>
    <p:sldId id="543" r:id="rId11"/>
    <p:sldId id="541" r:id="rId12"/>
    <p:sldId id="544" r:id="rId13"/>
    <p:sldId id="551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5BDB0C-FC28-42D2-9011-998EB2270ED3}">
          <p14:sldIdLst>
            <p14:sldId id="330"/>
            <p14:sldId id="535"/>
            <p14:sldId id="536"/>
            <p14:sldId id="548"/>
            <p14:sldId id="549"/>
            <p14:sldId id="552"/>
            <p14:sldId id="550"/>
            <p14:sldId id="545"/>
            <p14:sldId id="542"/>
            <p14:sldId id="543"/>
            <p14:sldId id="541"/>
            <p14:sldId id="544"/>
            <p14:sldId id="55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ed Limam" initials="I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6CC"/>
    <a:srgbClr val="FFFFFF"/>
    <a:srgbClr val="FFFF1D"/>
    <a:srgbClr val="E6FAA8"/>
    <a:srgbClr val="FFFDB5"/>
    <a:srgbClr val="CAF2F6"/>
    <a:srgbClr val="EECFCE"/>
    <a:srgbClr val="E9A6F4"/>
    <a:srgbClr val="BBF8AA"/>
    <a:srgbClr val="E7D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9634" autoAdjust="0"/>
  </p:normalViewPr>
  <p:slideViewPr>
    <p:cSldViewPr>
      <p:cViewPr>
        <p:scale>
          <a:sx n="80" d="100"/>
          <a:sy n="80" d="100"/>
        </p:scale>
        <p:origin x="-193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1" dirty="0">
                <a:solidFill>
                  <a:srgbClr val="FFFF00"/>
                </a:solidFill>
              </a:rPr>
              <a:t>Peak Load </a:t>
            </a:r>
            <a:r>
              <a:rPr lang="en-US" sz="2400" b="1" baseline="0" dirty="0">
                <a:solidFill>
                  <a:srgbClr val="FFFF00"/>
                </a:solidFill>
              </a:rPr>
              <a:t>in Arab Countries 2000-2030</a:t>
            </a:r>
          </a:p>
          <a:p>
            <a:pPr>
              <a:defRPr sz="2400"/>
            </a:pPr>
            <a:r>
              <a:rPr lang="en-US" sz="2400" b="1" baseline="0" dirty="0">
                <a:solidFill>
                  <a:srgbClr val="FFFF00"/>
                </a:solidFill>
              </a:rPr>
              <a:t>(MW)</a:t>
            </a:r>
            <a:endParaRPr lang="en-US" sz="2400" b="1" dirty="0">
              <a:solidFill>
                <a:srgbClr val="FFFF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0195886798695E-2"/>
          <c:y val="0.13590081311806126"/>
          <c:w val="0.7094483082357137"/>
          <c:h val="0.79698367759789113"/>
        </c:manualLayout>
      </c:layout>
      <c:lineChart>
        <c:grouping val="standard"/>
        <c:varyColors val="0"/>
        <c:ser>
          <c:idx val="0"/>
          <c:order val="0"/>
          <c:tx>
            <c:strRef>
              <c:f>Analysis!$F$1</c:f>
              <c:strCache>
                <c:ptCount val="1"/>
                <c:pt idx="0">
                  <c:v>Baseline Peak Load</c:v>
                </c:pt>
              </c:strCache>
            </c:strRef>
          </c:tx>
          <c:marker>
            <c:symbol val="none"/>
          </c:marker>
          <c:dLbls>
            <c:dLbl>
              <c:idx val="20"/>
              <c:layout>
                <c:manualLayout>
                  <c:x val="0"/>
                  <c:y val="-8.3495146269362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Analysis!$A$2:$A$32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Analysis!$F$2:$F$32</c:f>
              <c:numCache>
                <c:formatCode>#,##0</c:formatCode>
                <c:ptCount val="31"/>
                <c:pt idx="0">
                  <c:v>79057</c:v>
                </c:pt>
                <c:pt idx="1">
                  <c:v>84785</c:v>
                </c:pt>
                <c:pt idx="2">
                  <c:v>89409</c:v>
                </c:pt>
                <c:pt idx="3">
                  <c:v>93593</c:v>
                </c:pt>
                <c:pt idx="4">
                  <c:v>98413</c:v>
                </c:pt>
                <c:pt idx="5">
                  <c:v>106940.49</c:v>
                </c:pt>
                <c:pt idx="6">
                  <c:v>114265</c:v>
                </c:pt>
                <c:pt idx="7">
                  <c:v>121181.23</c:v>
                </c:pt>
                <c:pt idx="8">
                  <c:v>132022.42000000001</c:v>
                </c:pt>
                <c:pt idx="9">
                  <c:v>140339.766</c:v>
                </c:pt>
                <c:pt idx="10">
                  <c:v>150665</c:v>
                </c:pt>
                <c:pt idx="11">
                  <c:v>162314</c:v>
                </c:pt>
                <c:pt idx="12">
                  <c:v>179660</c:v>
                </c:pt>
                <c:pt idx="13">
                  <c:v>192608</c:v>
                </c:pt>
                <c:pt idx="14">
                  <c:v>206527</c:v>
                </c:pt>
                <c:pt idx="15">
                  <c:v>223683</c:v>
                </c:pt>
                <c:pt idx="16">
                  <c:v>239392</c:v>
                </c:pt>
                <c:pt idx="17">
                  <c:v>252721</c:v>
                </c:pt>
                <c:pt idx="18">
                  <c:v>266256</c:v>
                </c:pt>
                <c:pt idx="19">
                  <c:v>279562</c:v>
                </c:pt>
                <c:pt idx="20">
                  <c:v>293555</c:v>
                </c:pt>
                <c:pt idx="21">
                  <c:v>308090</c:v>
                </c:pt>
                <c:pt idx="22">
                  <c:v>322504</c:v>
                </c:pt>
                <c:pt idx="23">
                  <c:v>336509</c:v>
                </c:pt>
                <c:pt idx="24">
                  <c:v>350800</c:v>
                </c:pt>
                <c:pt idx="25">
                  <c:v>365710</c:v>
                </c:pt>
                <c:pt idx="26">
                  <c:v>380744</c:v>
                </c:pt>
                <c:pt idx="27">
                  <c:v>396280</c:v>
                </c:pt>
                <c:pt idx="28">
                  <c:v>412355</c:v>
                </c:pt>
                <c:pt idx="29">
                  <c:v>429088</c:v>
                </c:pt>
                <c:pt idx="30">
                  <c:v>446481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Analysis!$G$1</c:f>
              <c:strCache>
                <c:ptCount val="1"/>
                <c:pt idx="0">
                  <c:v>Low-Growth Peak Load</c:v>
                </c:pt>
              </c:strCache>
            </c:strRef>
          </c:tx>
          <c:marker>
            <c:symbol val="none"/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Analysis!$A$2:$A$32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Analysis!$G$2:$G$32</c:f>
              <c:numCache>
                <c:formatCode>#,##0</c:formatCode>
                <c:ptCount val="31"/>
                <c:pt idx="0">
                  <c:v>79057</c:v>
                </c:pt>
                <c:pt idx="1">
                  <c:v>84785</c:v>
                </c:pt>
                <c:pt idx="2">
                  <c:v>89409</c:v>
                </c:pt>
                <c:pt idx="3">
                  <c:v>93593</c:v>
                </c:pt>
                <c:pt idx="4">
                  <c:v>98413</c:v>
                </c:pt>
                <c:pt idx="5">
                  <c:v>106940.49</c:v>
                </c:pt>
                <c:pt idx="6">
                  <c:v>114265</c:v>
                </c:pt>
                <c:pt idx="7">
                  <c:v>121181.23</c:v>
                </c:pt>
                <c:pt idx="8">
                  <c:v>132022.42000000001</c:v>
                </c:pt>
                <c:pt idx="9">
                  <c:v>140339.766</c:v>
                </c:pt>
                <c:pt idx="10">
                  <c:v>150665</c:v>
                </c:pt>
                <c:pt idx="11">
                  <c:v>162314</c:v>
                </c:pt>
                <c:pt idx="12">
                  <c:v>177889</c:v>
                </c:pt>
                <c:pt idx="13">
                  <c:v>189427</c:v>
                </c:pt>
                <c:pt idx="14">
                  <c:v>201769</c:v>
                </c:pt>
                <c:pt idx="15">
                  <c:v>217111</c:v>
                </c:pt>
                <c:pt idx="16">
                  <c:v>230815</c:v>
                </c:pt>
                <c:pt idx="17">
                  <c:v>242042</c:v>
                </c:pt>
                <c:pt idx="18">
                  <c:v>253307</c:v>
                </c:pt>
                <c:pt idx="19">
                  <c:v>264199</c:v>
                </c:pt>
                <c:pt idx="20">
                  <c:v>275593</c:v>
                </c:pt>
                <c:pt idx="21">
                  <c:v>287290</c:v>
                </c:pt>
                <c:pt idx="22">
                  <c:v>298725</c:v>
                </c:pt>
                <c:pt idx="23">
                  <c:v>309573</c:v>
                </c:pt>
                <c:pt idx="24">
                  <c:v>320532</c:v>
                </c:pt>
                <c:pt idx="25">
                  <c:v>331889</c:v>
                </c:pt>
                <c:pt idx="26">
                  <c:v>343090</c:v>
                </c:pt>
                <c:pt idx="27">
                  <c:v>354589</c:v>
                </c:pt>
                <c:pt idx="28">
                  <c:v>366385</c:v>
                </c:pt>
                <c:pt idx="29">
                  <c:v>378537</c:v>
                </c:pt>
                <c:pt idx="30">
                  <c:v>391076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Analysis!$H$1</c:f>
              <c:strCache>
                <c:ptCount val="1"/>
                <c:pt idx="0">
                  <c:v>High-Growth Peak Load</c:v>
                </c:pt>
              </c:strCache>
            </c:strRef>
          </c:tx>
          <c:marker>
            <c:symbol val="none"/>
          </c:marker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Analysis!$A$2:$A$32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Analysis!$H$2:$H$32</c:f>
              <c:numCache>
                <c:formatCode>#,##0</c:formatCode>
                <c:ptCount val="31"/>
                <c:pt idx="0">
                  <c:v>79057</c:v>
                </c:pt>
                <c:pt idx="1">
                  <c:v>84785</c:v>
                </c:pt>
                <c:pt idx="2">
                  <c:v>89409</c:v>
                </c:pt>
                <c:pt idx="3">
                  <c:v>93593</c:v>
                </c:pt>
                <c:pt idx="4">
                  <c:v>98413</c:v>
                </c:pt>
                <c:pt idx="5">
                  <c:v>106940.49</c:v>
                </c:pt>
                <c:pt idx="6">
                  <c:v>114265</c:v>
                </c:pt>
                <c:pt idx="7">
                  <c:v>121181.23</c:v>
                </c:pt>
                <c:pt idx="8">
                  <c:v>132022.42000000001</c:v>
                </c:pt>
                <c:pt idx="9">
                  <c:v>140339.766</c:v>
                </c:pt>
                <c:pt idx="10">
                  <c:v>150665</c:v>
                </c:pt>
                <c:pt idx="11">
                  <c:v>162314</c:v>
                </c:pt>
                <c:pt idx="12">
                  <c:v>181480</c:v>
                </c:pt>
                <c:pt idx="13">
                  <c:v>195879</c:v>
                </c:pt>
                <c:pt idx="14">
                  <c:v>211448</c:v>
                </c:pt>
                <c:pt idx="15">
                  <c:v>230530</c:v>
                </c:pt>
                <c:pt idx="16">
                  <c:v>248326</c:v>
                </c:pt>
                <c:pt idx="17">
                  <c:v>263948</c:v>
                </c:pt>
                <c:pt idx="18">
                  <c:v>279998</c:v>
                </c:pt>
                <c:pt idx="19">
                  <c:v>296023</c:v>
                </c:pt>
                <c:pt idx="20">
                  <c:v>312985</c:v>
                </c:pt>
                <c:pt idx="21">
                  <c:v>330749</c:v>
                </c:pt>
                <c:pt idx="22">
                  <c:v>348672</c:v>
                </c:pt>
                <c:pt idx="23">
                  <c:v>366421</c:v>
                </c:pt>
                <c:pt idx="24">
                  <c:v>384786</c:v>
                </c:pt>
                <c:pt idx="25">
                  <c:v>404099</c:v>
                </c:pt>
                <c:pt idx="26">
                  <c:v>423820</c:v>
                </c:pt>
                <c:pt idx="27">
                  <c:v>444464</c:v>
                </c:pt>
                <c:pt idx="28">
                  <c:v>466060</c:v>
                </c:pt>
                <c:pt idx="29">
                  <c:v>488718</c:v>
                </c:pt>
                <c:pt idx="30">
                  <c:v>512541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06944"/>
        <c:axId val="32708480"/>
      </c:lineChart>
      <c:catAx>
        <c:axId val="327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2708480"/>
        <c:crosses val="autoZero"/>
        <c:auto val="1"/>
        <c:lblAlgn val="ctr"/>
        <c:lblOffset val="100"/>
        <c:noMultiLvlLbl val="0"/>
      </c:catAx>
      <c:valAx>
        <c:axId val="32708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270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79800962379704"/>
          <c:y val="0.6551722076407116"/>
          <c:w val="0.25475754593175853"/>
          <c:h val="0.140748031496062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Demand for Electricity in Arab Countries 2000-2030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GWh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Analysis!$I$1</c:f>
              <c:strCache>
                <c:ptCount val="1"/>
                <c:pt idx="0">
                  <c:v>Baseline Gross Demand</c:v>
                </c:pt>
              </c:strCache>
            </c:strRef>
          </c:tx>
          <c:marker>
            <c:symbol val="none"/>
          </c:marker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Analysis!$A$2:$A$32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Analysis!$I$2:$I$32</c:f>
              <c:numCache>
                <c:formatCode>#,##0</c:formatCode>
                <c:ptCount val="31"/>
                <c:pt idx="0">
                  <c:v>432161</c:v>
                </c:pt>
                <c:pt idx="1">
                  <c:v>458881</c:v>
                </c:pt>
                <c:pt idx="2">
                  <c:v>489805</c:v>
                </c:pt>
                <c:pt idx="3">
                  <c:v>511929</c:v>
                </c:pt>
                <c:pt idx="4">
                  <c:v>535616</c:v>
                </c:pt>
                <c:pt idx="5">
                  <c:v>591599.97699999996</c:v>
                </c:pt>
                <c:pt idx="6">
                  <c:v>624311.48300000001</c:v>
                </c:pt>
                <c:pt idx="7">
                  <c:v>672728.07358376507</c:v>
                </c:pt>
                <c:pt idx="8">
                  <c:v>723357.64099999995</c:v>
                </c:pt>
                <c:pt idx="9">
                  <c:v>779882</c:v>
                </c:pt>
                <c:pt idx="10">
                  <c:v>834691</c:v>
                </c:pt>
                <c:pt idx="11">
                  <c:v>878583.89940959786</c:v>
                </c:pt>
                <c:pt idx="12">
                  <c:v>956132</c:v>
                </c:pt>
                <c:pt idx="13">
                  <c:v>1025549</c:v>
                </c:pt>
                <c:pt idx="14">
                  <c:v>1106134</c:v>
                </c:pt>
                <c:pt idx="15">
                  <c:v>1197778</c:v>
                </c:pt>
                <c:pt idx="16">
                  <c:v>1285814</c:v>
                </c:pt>
                <c:pt idx="17">
                  <c:v>1360360</c:v>
                </c:pt>
                <c:pt idx="18">
                  <c:v>1432865</c:v>
                </c:pt>
                <c:pt idx="19">
                  <c:v>1510207</c:v>
                </c:pt>
                <c:pt idx="20">
                  <c:v>1588664</c:v>
                </c:pt>
                <c:pt idx="21">
                  <c:v>1672438</c:v>
                </c:pt>
                <c:pt idx="22">
                  <c:v>1753407</c:v>
                </c:pt>
                <c:pt idx="23">
                  <c:v>1831830</c:v>
                </c:pt>
                <c:pt idx="24">
                  <c:v>1912799</c:v>
                </c:pt>
                <c:pt idx="25">
                  <c:v>1997605</c:v>
                </c:pt>
                <c:pt idx="26">
                  <c:v>2083248</c:v>
                </c:pt>
                <c:pt idx="27">
                  <c:v>2171708</c:v>
                </c:pt>
                <c:pt idx="28">
                  <c:v>2263638</c:v>
                </c:pt>
                <c:pt idx="29">
                  <c:v>2359325</c:v>
                </c:pt>
                <c:pt idx="30">
                  <c:v>2458519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Analysis!$J$1</c:f>
              <c:strCache>
                <c:ptCount val="1"/>
                <c:pt idx="0">
                  <c:v>Low-Growth Demand</c:v>
                </c:pt>
              </c:strCache>
            </c:strRef>
          </c:tx>
          <c:marker>
            <c:symbol val="none"/>
          </c:marker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Analysis!$A$2:$A$32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Analysis!$J$2:$J$32</c:f>
              <c:numCache>
                <c:formatCode>#,##0</c:formatCode>
                <c:ptCount val="31"/>
                <c:pt idx="0">
                  <c:v>432161</c:v>
                </c:pt>
                <c:pt idx="1">
                  <c:v>458881</c:v>
                </c:pt>
                <c:pt idx="2">
                  <c:v>489805</c:v>
                </c:pt>
                <c:pt idx="3">
                  <c:v>511929</c:v>
                </c:pt>
                <c:pt idx="4">
                  <c:v>535616</c:v>
                </c:pt>
                <c:pt idx="5">
                  <c:v>591599.97699999996</c:v>
                </c:pt>
                <c:pt idx="6">
                  <c:v>624311.48300000001</c:v>
                </c:pt>
                <c:pt idx="7">
                  <c:v>672728.07358376507</c:v>
                </c:pt>
                <c:pt idx="8">
                  <c:v>723357.64099999995</c:v>
                </c:pt>
                <c:pt idx="9">
                  <c:v>779882</c:v>
                </c:pt>
                <c:pt idx="10">
                  <c:v>834691</c:v>
                </c:pt>
                <c:pt idx="11">
                  <c:v>878583.89940959786</c:v>
                </c:pt>
                <c:pt idx="12">
                  <c:v>946661</c:v>
                </c:pt>
                <c:pt idx="13">
                  <c:v>1008632</c:v>
                </c:pt>
                <c:pt idx="14">
                  <c:v>1080717</c:v>
                </c:pt>
                <c:pt idx="15">
                  <c:v>1162690</c:v>
                </c:pt>
                <c:pt idx="16">
                  <c:v>1239907</c:v>
                </c:pt>
                <c:pt idx="17">
                  <c:v>1303148</c:v>
                </c:pt>
                <c:pt idx="18">
                  <c:v>1363519</c:v>
                </c:pt>
                <c:pt idx="19">
                  <c:v>1427659</c:v>
                </c:pt>
                <c:pt idx="20">
                  <c:v>1491911</c:v>
                </c:pt>
                <c:pt idx="21">
                  <c:v>1560037</c:v>
                </c:pt>
                <c:pt idx="22">
                  <c:v>1624644</c:v>
                </c:pt>
                <c:pt idx="23">
                  <c:v>1685709</c:v>
                </c:pt>
                <c:pt idx="24">
                  <c:v>1748250</c:v>
                </c:pt>
                <c:pt idx="25">
                  <c:v>1813314</c:v>
                </c:pt>
                <c:pt idx="26">
                  <c:v>1877588</c:v>
                </c:pt>
                <c:pt idx="27">
                  <c:v>1943491</c:v>
                </c:pt>
                <c:pt idx="28">
                  <c:v>2011421</c:v>
                </c:pt>
                <c:pt idx="29">
                  <c:v>2081341</c:v>
                </c:pt>
                <c:pt idx="30">
                  <c:v>2153199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Analysis!$K$1</c:f>
              <c:strCache>
                <c:ptCount val="1"/>
                <c:pt idx="0">
                  <c:v>High-Growth Demand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1.7731958940043424E-2"/>
                  <c:y val="2.504854388080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Analysis!$A$2:$A$32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Analysis!$K$2:$K$32</c:f>
              <c:numCache>
                <c:formatCode>#,##0</c:formatCode>
                <c:ptCount val="31"/>
                <c:pt idx="0">
                  <c:v>432161</c:v>
                </c:pt>
                <c:pt idx="1">
                  <c:v>458881</c:v>
                </c:pt>
                <c:pt idx="2">
                  <c:v>489805</c:v>
                </c:pt>
                <c:pt idx="3">
                  <c:v>511929</c:v>
                </c:pt>
                <c:pt idx="4">
                  <c:v>535616</c:v>
                </c:pt>
                <c:pt idx="5">
                  <c:v>591599.97699999996</c:v>
                </c:pt>
                <c:pt idx="6">
                  <c:v>624311.48300000001</c:v>
                </c:pt>
                <c:pt idx="7">
                  <c:v>672728.07358376507</c:v>
                </c:pt>
                <c:pt idx="8">
                  <c:v>723357.64099999995</c:v>
                </c:pt>
                <c:pt idx="9">
                  <c:v>779882</c:v>
                </c:pt>
                <c:pt idx="10">
                  <c:v>834691</c:v>
                </c:pt>
                <c:pt idx="11">
                  <c:v>878583.89940959786</c:v>
                </c:pt>
                <c:pt idx="12">
                  <c:v>965865</c:v>
                </c:pt>
                <c:pt idx="13">
                  <c:v>1042951</c:v>
                </c:pt>
                <c:pt idx="14">
                  <c:v>1132427</c:v>
                </c:pt>
                <c:pt idx="15">
                  <c:v>1234337</c:v>
                </c:pt>
                <c:pt idx="16">
                  <c:v>1333622</c:v>
                </c:pt>
                <c:pt idx="17">
                  <c:v>1420499</c:v>
                </c:pt>
                <c:pt idx="18">
                  <c:v>1506446</c:v>
                </c:pt>
                <c:pt idx="19">
                  <c:v>1598630</c:v>
                </c:pt>
                <c:pt idx="20">
                  <c:v>1693294</c:v>
                </c:pt>
                <c:pt idx="21">
                  <c:v>1794829</c:v>
                </c:pt>
                <c:pt idx="22">
                  <c:v>1895033</c:v>
                </c:pt>
                <c:pt idx="23">
                  <c:v>1993998</c:v>
                </c:pt>
                <c:pt idx="24">
                  <c:v>2097442</c:v>
                </c:pt>
                <c:pt idx="25">
                  <c:v>2206638</c:v>
                </c:pt>
                <c:pt idx="26">
                  <c:v>2318311</c:v>
                </c:pt>
                <c:pt idx="27">
                  <c:v>2435207</c:v>
                </c:pt>
                <c:pt idx="28">
                  <c:v>2557974</c:v>
                </c:pt>
                <c:pt idx="29">
                  <c:v>2686828</c:v>
                </c:pt>
                <c:pt idx="30">
                  <c:v>2822044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97440"/>
        <c:axId val="32798976"/>
      </c:lineChart>
      <c:catAx>
        <c:axId val="327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2798976"/>
        <c:crosses val="autoZero"/>
        <c:auto val="1"/>
        <c:lblAlgn val="ctr"/>
        <c:lblOffset val="100"/>
        <c:noMultiLvlLbl val="0"/>
      </c:catAx>
      <c:valAx>
        <c:axId val="32798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279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07534995625558"/>
          <c:y val="0.68780839895013124"/>
          <c:w val="0.22786909448818898"/>
          <c:h val="0.127327646544181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>
                <a:solidFill>
                  <a:srgbClr val="FFFF00"/>
                </a:solidFill>
              </a:rPr>
              <a:t>Planned Capacity Development in Arab Countries up to 2030 (MW)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4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Planned_Capacity!$A$1:$D$1</c:f>
              <c:strCache>
                <c:ptCount val="4"/>
                <c:pt idx="0">
                  <c:v>Existing Capacity 2013</c:v>
                </c:pt>
                <c:pt idx="1">
                  <c:v>Planned Capacity</c:v>
                </c:pt>
                <c:pt idx="2">
                  <c:v>Retired Capacity</c:v>
                </c:pt>
                <c:pt idx="3">
                  <c:v>Final Capacity  2030</c:v>
                </c:pt>
              </c:strCache>
            </c:strRef>
          </c:cat>
          <c:val>
            <c:numRef>
              <c:f>Planned_Capacity!$A$2:$D$2</c:f>
              <c:numCache>
                <c:formatCode>#,##0</c:formatCode>
                <c:ptCount val="4"/>
                <c:pt idx="0">
                  <c:v>233672</c:v>
                </c:pt>
                <c:pt idx="1">
                  <c:v>331788</c:v>
                </c:pt>
                <c:pt idx="2">
                  <c:v>93864</c:v>
                </c:pt>
                <c:pt idx="3">
                  <c:v>471596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52384"/>
        <c:axId val="33154176"/>
      </c:barChart>
      <c:catAx>
        <c:axId val="33152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33154176"/>
        <c:crosses val="autoZero"/>
        <c:auto val="1"/>
        <c:lblAlgn val="ctr"/>
        <c:lblOffset val="100"/>
        <c:noMultiLvlLbl val="0"/>
      </c:catAx>
      <c:valAx>
        <c:axId val="33154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15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0.61546</cdr:x>
      <cdr:y>0.35637</cdr:y>
    </cdr:from>
    <cdr:to>
      <cdr:x>0.63655</cdr:x>
      <cdr:y>0.39478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4338" y="2166471"/>
          <a:ext cx="196103" cy="23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0.68273</cdr:x>
      <cdr:y>0.29032</cdr:y>
    </cdr:from>
    <cdr:to>
      <cdr:x>0.75833</cdr:x>
      <cdr:y>0.34716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42883" y="1991015"/>
          <a:ext cx="691317" cy="389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6">
                  <a:lumMod val="40000"/>
                  <a:lumOff val="60000"/>
                </a:schemeClr>
              </a:solidFill>
            </a:rPr>
            <a:t>5.9%</a:t>
          </a:r>
        </a:p>
      </cdr:txBody>
    </cdr:sp>
  </cdr:relSizeAnchor>
  <cdr:relSizeAnchor xmlns:cdr="http://schemas.openxmlformats.org/drawingml/2006/chartDrawing">
    <cdr:from>
      <cdr:x>0.72289</cdr:x>
      <cdr:y>0.33641</cdr:y>
    </cdr:from>
    <cdr:to>
      <cdr:x>0.8</cdr:x>
      <cdr:y>0.39324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0106" y="2307100"/>
          <a:ext cx="705094" cy="389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6">
                  <a:lumMod val="40000"/>
                  <a:lumOff val="60000"/>
                </a:schemeClr>
              </a:solidFill>
            </a:rPr>
            <a:t>5.2%</a:t>
          </a:r>
        </a:p>
      </cdr:txBody>
    </cdr:sp>
  </cdr:relSizeAnchor>
  <cdr:relSizeAnchor xmlns:cdr="http://schemas.openxmlformats.org/drawingml/2006/chartDrawing">
    <cdr:from>
      <cdr:x>0.72992</cdr:x>
      <cdr:y>0.43333</cdr:y>
    </cdr:from>
    <cdr:to>
      <cdr:x>0.8</cdr:x>
      <cdr:y>0.48889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74388" y="2971801"/>
          <a:ext cx="640812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6">
                  <a:lumMod val="40000"/>
                  <a:lumOff val="60000"/>
                </a:schemeClr>
              </a:solidFill>
            </a:rPr>
            <a:t>4.5%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0.72088</cdr:x>
      <cdr:y>0.19816</cdr:y>
    </cdr:from>
    <cdr:to>
      <cdr:x>0.76004</cdr:x>
      <cdr:y>0.24424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4853" y="1204633"/>
          <a:ext cx="364191" cy="280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0.67825</cdr:x>
      <cdr:y>0.22273</cdr:y>
    </cdr:from>
    <cdr:to>
      <cdr:x>0.75502</cdr:x>
      <cdr:y>0.2765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01888" y="1527482"/>
          <a:ext cx="702015" cy="36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6">
                  <a:lumMod val="40000"/>
                  <a:lumOff val="60000"/>
                </a:schemeClr>
              </a:solidFill>
            </a:rPr>
            <a:t>6.1%</a:t>
          </a:r>
        </a:p>
      </cdr:txBody>
    </cdr:sp>
  </cdr:relSizeAnchor>
  <cdr:relSizeAnchor xmlns:cdr="http://schemas.openxmlformats.org/drawingml/2006/chartDrawing">
    <cdr:from>
      <cdr:x>0.71787</cdr:x>
      <cdr:y>0.28879</cdr:y>
    </cdr:from>
    <cdr:to>
      <cdr:x>0.7761</cdr:x>
      <cdr:y>0.34716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76839" y="1755588"/>
          <a:ext cx="541618" cy="354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0.66991</cdr:x>
      <cdr:y>0.3</cdr:y>
    </cdr:from>
    <cdr:to>
      <cdr:x>0.74482</cdr:x>
      <cdr:y>0.3553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25688" y="2057400"/>
          <a:ext cx="684947" cy="379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6">
                  <a:lumMod val="40000"/>
                  <a:lumOff val="60000"/>
                </a:schemeClr>
              </a:solidFill>
            </a:rPr>
            <a:t>5.4%</a:t>
          </a:r>
        </a:p>
      </cdr:txBody>
    </cdr:sp>
  </cdr:relSizeAnchor>
  <cdr:relSizeAnchor xmlns:cdr="http://schemas.openxmlformats.org/drawingml/2006/chartDrawing">
    <cdr:from>
      <cdr:x>0.67825</cdr:x>
      <cdr:y>0.36667</cdr:y>
    </cdr:from>
    <cdr:to>
      <cdr:x>0.72644</cdr:x>
      <cdr:y>0.41275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01888" y="2514600"/>
          <a:ext cx="440650" cy="316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accent6">
                  <a:lumMod val="40000"/>
                  <a:lumOff val="60000"/>
                </a:schemeClr>
              </a:solidFill>
            </a:rPr>
            <a:t>4.7%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42737" cy="465530"/>
          </a:xfrm>
          <a:prstGeom prst="rect">
            <a:avLst/>
          </a:prstGeom>
        </p:spPr>
        <p:txBody>
          <a:bodyPr vert="horz" lIns="92196" tIns="46098" rIns="92196" bIns="460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712" y="2"/>
            <a:ext cx="3042737" cy="465530"/>
          </a:xfrm>
          <a:prstGeom prst="rect">
            <a:avLst/>
          </a:prstGeom>
        </p:spPr>
        <p:txBody>
          <a:bodyPr vert="horz" lIns="92196" tIns="46098" rIns="92196" bIns="46098" rtlCol="0"/>
          <a:lstStyle>
            <a:lvl1pPr algn="r">
              <a:defRPr sz="1200"/>
            </a:lvl1pPr>
          </a:lstStyle>
          <a:p>
            <a:fld id="{49DD8414-8BC5-4B37-9832-3F9B0FE90427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2076"/>
            <a:ext cx="3042737" cy="465528"/>
          </a:xfrm>
          <a:prstGeom prst="rect">
            <a:avLst/>
          </a:prstGeom>
        </p:spPr>
        <p:txBody>
          <a:bodyPr vert="horz" lIns="92196" tIns="46098" rIns="92196" bIns="460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712" y="8842076"/>
            <a:ext cx="3042737" cy="465528"/>
          </a:xfrm>
          <a:prstGeom prst="rect">
            <a:avLst/>
          </a:prstGeom>
        </p:spPr>
        <p:txBody>
          <a:bodyPr vert="horz" lIns="92196" tIns="46098" rIns="92196" bIns="46098" rtlCol="0" anchor="b"/>
          <a:lstStyle>
            <a:lvl1pPr algn="r">
              <a:defRPr sz="1200"/>
            </a:lvl1pPr>
          </a:lstStyle>
          <a:p>
            <a:fld id="{1EB222EB-0F52-487F-BDD4-E4D0F127E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4" cy="465456"/>
          </a:xfrm>
          <a:prstGeom prst="rect">
            <a:avLst/>
          </a:prstGeom>
        </p:spPr>
        <p:txBody>
          <a:bodyPr vert="horz" lIns="92196" tIns="46098" rIns="92196" bIns="460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2"/>
            <a:ext cx="3043344" cy="465456"/>
          </a:xfrm>
          <a:prstGeom prst="rect">
            <a:avLst/>
          </a:prstGeom>
        </p:spPr>
        <p:txBody>
          <a:bodyPr vert="horz" lIns="92196" tIns="46098" rIns="92196" bIns="46098" rtlCol="0"/>
          <a:lstStyle>
            <a:lvl1pPr algn="r">
              <a:defRPr sz="1200"/>
            </a:lvl1pPr>
          </a:lstStyle>
          <a:p>
            <a:fld id="{464F902C-C58E-4265-B40A-2D995762BB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6" tIns="46098" rIns="92196" bIns="460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5"/>
            <a:ext cx="5618480" cy="4189096"/>
          </a:xfrm>
          <a:prstGeom prst="rect">
            <a:avLst/>
          </a:prstGeom>
        </p:spPr>
        <p:txBody>
          <a:bodyPr vert="horz" lIns="92196" tIns="46098" rIns="92196" bIns="4609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4" cy="465456"/>
          </a:xfrm>
          <a:prstGeom prst="rect">
            <a:avLst/>
          </a:prstGeom>
        </p:spPr>
        <p:txBody>
          <a:bodyPr vert="horz" lIns="92196" tIns="46098" rIns="92196" bIns="460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2"/>
            <a:ext cx="3043344" cy="465456"/>
          </a:xfrm>
          <a:prstGeom prst="rect">
            <a:avLst/>
          </a:prstGeom>
        </p:spPr>
        <p:txBody>
          <a:bodyPr vert="horz" lIns="92196" tIns="46098" rIns="92196" bIns="46098" rtlCol="0" anchor="b"/>
          <a:lstStyle>
            <a:lvl1pPr algn="r">
              <a:defRPr sz="1200"/>
            </a:lvl1pPr>
          </a:lstStyle>
          <a:p>
            <a:fld id="{CEF369BB-2EDB-47C4-A5AF-114A02FA9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69BB-2EDB-47C4-A5AF-114A02FA94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8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growth in most Arab countries is driven by faster population growth and rising per-capita consumption.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69BB-2EDB-47C4-A5AF-114A02FA94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D:\work\My Pictures\Arabfund 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14" b="99138" l="6340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3724275" cy="49824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810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85725" indent="0"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Comments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n 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The Arab Energy Investment Outlook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Arab </a:t>
            </a:r>
            <a:r>
              <a:rPr lang="en-US" sz="2600" b="1" dirty="0">
                <a:solidFill>
                  <a:srgbClr val="FFFF00"/>
                </a:solidFill>
              </a:rPr>
              <a:t>Fund for Economic and Social Development (AFESD)</a:t>
            </a:r>
            <a:endParaRPr lang="en-US" sz="2600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85725" indent="0" algn="ctr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85725" indent="0" algn="ctr">
              <a:buNone/>
            </a:pPr>
            <a:r>
              <a:rPr lang="en-US" sz="1600" b="1" i="1" dirty="0" smtClean="0">
                <a:solidFill>
                  <a:srgbClr val="FFFF00"/>
                </a:solidFill>
              </a:rPr>
              <a:t>Tenth Arab Energy Conference</a:t>
            </a:r>
            <a:endParaRPr lang="en-US" sz="1600" b="1" i="1" dirty="0">
              <a:solidFill>
                <a:srgbClr val="FFFF00"/>
              </a:solidFill>
            </a:endParaRPr>
          </a:p>
          <a:p>
            <a:pPr marL="85725" indent="0" algn="ctr">
              <a:buNone/>
            </a:pPr>
            <a:r>
              <a:rPr lang="en-US" sz="1600" b="1" i="1" dirty="0" smtClean="0">
                <a:solidFill>
                  <a:srgbClr val="FFFF00"/>
                </a:solidFill>
              </a:rPr>
              <a:t>December 22</a:t>
            </a:r>
            <a:r>
              <a:rPr lang="en-US" sz="1600" b="1" i="1" baseline="30000" dirty="0" smtClean="0">
                <a:solidFill>
                  <a:srgbClr val="FFFF00"/>
                </a:solidFill>
              </a:rPr>
              <a:t>nd</a:t>
            </a:r>
            <a:r>
              <a:rPr lang="en-US" sz="1600" b="1" i="1" dirty="0" smtClean="0">
                <a:solidFill>
                  <a:srgbClr val="FFFF00"/>
                </a:solidFill>
              </a:rPr>
              <a:t>, 2014</a:t>
            </a:r>
          </a:p>
          <a:p>
            <a:pPr marL="85725" indent="0" algn="ctr">
              <a:buNone/>
            </a:pPr>
            <a:r>
              <a:rPr lang="en-US" sz="1600" b="1" i="1" dirty="0" smtClean="0">
                <a:solidFill>
                  <a:srgbClr val="FFFF00"/>
                </a:solidFill>
              </a:rPr>
              <a:t>Abu Dhabi, United Arab Emirates</a:t>
            </a:r>
            <a:endParaRPr lang="en-US" sz="1600" b="1" i="1" dirty="0">
              <a:solidFill>
                <a:srgbClr val="FFFF00"/>
              </a:solidFill>
            </a:endParaRPr>
          </a:p>
          <a:p>
            <a:pPr marL="85725" indent="0"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85725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3" descr="D:\work\My Pictures\Arabfund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4" b="98276" l="9510" r="91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304800"/>
            <a:ext cx="676275" cy="9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5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177258"/>
              </p:ext>
            </p:extLst>
          </p:nvPr>
        </p:nvGraphicFramePr>
        <p:xfrm>
          <a:off x="-29688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3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210474"/>
              </p:ext>
            </p:extLst>
          </p:nvPr>
        </p:nvGraphicFramePr>
        <p:xfrm>
          <a:off x="0" y="76200"/>
          <a:ext cx="91440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62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Findings of Base-Line Scenario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Present value of </a:t>
            </a:r>
            <a:r>
              <a:rPr lang="en-US" sz="2400" b="1" dirty="0" smtClean="0"/>
              <a:t>Capital costs </a:t>
            </a:r>
            <a:r>
              <a:rPr lang="en-US" sz="2400" dirty="0" smtClean="0"/>
              <a:t>excluding T&amp;D </a:t>
            </a:r>
            <a:r>
              <a:rPr lang="en-US" sz="2400" dirty="0"/>
              <a:t>for 2012-2030 is  </a:t>
            </a:r>
            <a:r>
              <a:rPr lang="en-US" sz="2400" b="1" dirty="0" smtClean="0"/>
              <a:t>$276 Billion</a:t>
            </a:r>
            <a:r>
              <a:rPr lang="en-US" sz="2400" dirty="0" smtClean="0"/>
              <a:t>, PV of </a:t>
            </a:r>
            <a:r>
              <a:rPr lang="en-US" sz="2400" b="1" dirty="0" smtClean="0"/>
              <a:t>operation costs is $1,112 Billion </a:t>
            </a:r>
            <a:r>
              <a:rPr lang="en-US" sz="2400" dirty="0" smtClean="0"/>
              <a:t>. </a:t>
            </a:r>
            <a:r>
              <a:rPr lang="en-US" sz="2400" dirty="0"/>
              <a:t>Natural Gas </a:t>
            </a:r>
            <a:r>
              <a:rPr lang="en-US" sz="2400" dirty="0" smtClean="0"/>
              <a:t>requirement: </a:t>
            </a:r>
            <a:r>
              <a:rPr lang="en-US" sz="2400" dirty="0"/>
              <a:t>123,638.4 </a:t>
            </a:r>
            <a:r>
              <a:rPr lang="en-US" sz="2400" dirty="0" smtClean="0"/>
              <a:t>Tbtu, </a:t>
            </a:r>
            <a:r>
              <a:rPr lang="en-US" sz="2400" dirty="0"/>
              <a:t>with mean growth of 4.2% per </a:t>
            </a:r>
            <a:r>
              <a:rPr lang="en-US" sz="2400" dirty="0" smtClean="0"/>
              <a:t>year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Estimate </a:t>
            </a:r>
            <a:r>
              <a:rPr lang="en-US" sz="2400" dirty="0"/>
              <a:t>of AF/Ramboll-CESI for </a:t>
            </a:r>
            <a:r>
              <a:rPr lang="en-US" sz="2400" dirty="0" smtClean="0"/>
              <a:t>the aggregate </a:t>
            </a:r>
            <a:r>
              <a:rPr lang="en-US" sz="2400" dirty="0"/>
              <a:t>capacity increment </a:t>
            </a:r>
            <a:r>
              <a:rPr lang="en-US" sz="2400" dirty="0" smtClean="0"/>
              <a:t>for </a:t>
            </a:r>
            <a:r>
              <a:rPr lang="en-US" sz="2400" dirty="0"/>
              <a:t>the period </a:t>
            </a:r>
            <a:r>
              <a:rPr lang="en-US" sz="2400" b="1" dirty="0" smtClean="0"/>
              <a:t>2015-2019 </a:t>
            </a:r>
            <a:r>
              <a:rPr lang="en-US" sz="2400" b="1" dirty="0"/>
              <a:t>is 85 </a:t>
            </a:r>
            <a:r>
              <a:rPr lang="en-US" sz="2400" b="1" dirty="0" smtClean="0"/>
              <a:t>GW</a:t>
            </a:r>
            <a:r>
              <a:rPr lang="en-US" sz="2400" dirty="0" smtClean="0"/>
              <a:t>. It  is lower than the estimate provided </a:t>
            </a:r>
            <a:r>
              <a:rPr lang="en-US" sz="2400" dirty="0"/>
              <a:t>by APICORP </a:t>
            </a:r>
            <a:r>
              <a:rPr lang="en-US" sz="2400" dirty="0" smtClean="0"/>
              <a:t>: </a:t>
            </a:r>
            <a:r>
              <a:rPr lang="en-US" sz="2400" b="1" dirty="0" smtClean="0"/>
              <a:t>131 </a:t>
            </a:r>
            <a:r>
              <a:rPr lang="en-US" sz="2400" b="1" dirty="0"/>
              <a:t>GW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BAU scenario has the highest capital and operation costs in comparison with other scenarios. Substantial cost savings are possible under </a:t>
            </a:r>
            <a:r>
              <a:rPr lang="en-US" sz="2400" dirty="0"/>
              <a:t>alternative scenarios involving trade of electricity and/or </a:t>
            </a:r>
            <a:r>
              <a:rPr lang="en-US" sz="2400" dirty="0" smtClean="0"/>
              <a:t>natural gas </a:t>
            </a:r>
            <a:r>
              <a:rPr lang="en-US" sz="2400" dirty="0"/>
              <a:t>among Arab countries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952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Thank You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Two Comments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Energy Investment: How important is the Investment Climate? What dimensions are more important?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Investment Requirements in the Power Sector of the Arab countries up to 2030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1. </a:t>
            </a:r>
            <a:r>
              <a:rPr lang="en-US" sz="4000" b="1" dirty="0" smtClean="0">
                <a:solidFill>
                  <a:srgbClr val="FFFF00"/>
                </a:solidFill>
              </a:rPr>
              <a:t>Impact of Investment Climate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Energy investment in the region depends on many underlying forces:</a:t>
            </a:r>
          </a:p>
          <a:p>
            <a:pPr lvl="1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Global demand and supply considerations</a:t>
            </a:r>
          </a:p>
          <a:p>
            <a:pPr lvl="1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Domestic market conditions</a:t>
            </a:r>
          </a:p>
          <a:p>
            <a:pPr lvl="1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Cost and availability of financing</a:t>
            </a:r>
          </a:p>
          <a:p>
            <a:pPr lvl="1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A</a:t>
            </a:r>
            <a:r>
              <a:rPr lang="en-US" sz="2400" dirty="0" smtClean="0"/>
              <a:t>vailable fiscal space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Investment climate, however, has a less important influence on energy investment  in comparison with other sectors. Projects in resource-intensive sectors are more immune to political instability and inadequate business environment</a:t>
            </a:r>
          </a:p>
          <a:p>
            <a:pPr marL="0" indent="0">
              <a:spcBef>
                <a:spcPts val="500"/>
              </a:spcBef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1499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49423"/>
            <a:ext cx="8382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Growth in </a:t>
            </a:r>
            <a:r>
              <a:rPr lang="en-US" sz="2800" b="1" dirty="0" smtClean="0">
                <a:solidFill>
                  <a:srgbClr val="FFFF00"/>
                </a:solidFill>
              </a:rPr>
              <a:t>Oil </a:t>
            </a:r>
            <a:r>
              <a:rPr lang="en-US" sz="2800" b="1" dirty="0">
                <a:solidFill>
                  <a:srgbClr val="FFFF00"/>
                </a:solidFill>
              </a:rPr>
              <a:t>P</a:t>
            </a:r>
            <a:r>
              <a:rPr lang="en-US" sz="2800" b="1" dirty="0" smtClean="0">
                <a:solidFill>
                  <a:srgbClr val="FFFF00"/>
                </a:solidFill>
              </a:rPr>
              <a:t>rices </a:t>
            </a:r>
            <a:r>
              <a:rPr lang="en-US" sz="2800" b="1" dirty="0">
                <a:solidFill>
                  <a:srgbClr val="FFFF00"/>
                </a:solidFill>
              </a:rPr>
              <a:t>and FDI </a:t>
            </a:r>
            <a:r>
              <a:rPr lang="en-US" sz="2800" b="1" dirty="0" smtClean="0">
                <a:solidFill>
                  <a:srgbClr val="FFFF00"/>
                </a:solidFill>
              </a:rPr>
              <a:t>Inflows </a:t>
            </a:r>
            <a:r>
              <a:rPr lang="en-US" sz="2800" b="1" dirty="0">
                <a:solidFill>
                  <a:srgbClr val="FFFF00"/>
                </a:solidFill>
              </a:rPr>
              <a:t>to MENA: Economic C</a:t>
            </a:r>
            <a:r>
              <a:rPr lang="en-US" sz="2800" b="1" dirty="0" smtClean="0">
                <a:solidFill>
                  <a:srgbClr val="FFFF00"/>
                </a:solidFill>
              </a:rPr>
              <a:t>onsiderations Matter the </a:t>
            </a:r>
            <a:r>
              <a:rPr lang="en-US" sz="2800" b="1" dirty="0">
                <a:solidFill>
                  <a:srgbClr val="FFFF00"/>
                </a:solidFill>
              </a:rPr>
              <a:t>M</a:t>
            </a:r>
            <a:r>
              <a:rPr lang="en-US" sz="2800" b="1" dirty="0" smtClean="0">
                <a:solidFill>
                  <a:srgbClr val="FFFF00"/>
                </a:solidFill>
              </a:rPr>
              <a:t>ost </a:t>
            </a:r>
            <a:endParaRPr lang="ar-KW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6230127"/>
            <a:ext cx="8348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/>
              <a:t>Note: Crude oil price is the simple average of prices of Brent, Dubai and West </a:t>
            </a:r>
            <a:r>
              <a:rPr lang="en-US" sz="1400" dirty="0" smtClean="0"/>
              <a:t>Texas  </a:t>
            </a:r>
            <a:r>
              <a:rPr lang="en-US" sz="1400" dirty="0"/>
              <a:t>Intermediate (WTI) oil</a:t>
            </a:r>
            <a:r>
              <a:rPr lang="en-US" sz="1400" dirty="0" smtClean="0"/>
              <a:t>.               </a:t>
            </a:r>
            <a:r>
              <a:rPr lang="en-US" sz="1400" b="1" dirty="0" smtClean="0"/>
              <a:t>Source</a:t>
            </a:r>
            <a:r>
              <a:rPr lang="en-US" sz="1400" dirty="0"/>
              <a:t>: World </a:t>
            </a:r>
            <a:r>
              <a:rPr lang="en-US" sz="1400" dirty="0" smtClean="0"/>
              <a:t>Bank and UNCTAD</a:t>
            </a:r>
            <a:r>
              <a:rPr lang="en-US" sz="1400" dirty="0"/>
              <a:t>.</a:t>
            </a:r>
            <a:endParaRPr lang="ar-KW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26664" r="16031" b="16145"/>
          <a:stretch/>
        </p:blipFill>
        <p:spPr bwMode="auto">
          <a:xfrm>
            <a:off x="527262" y="1050917"/>
            <a:ext cx="8125891" cy="521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Effects of Different Investment Climate Dimensions on Greenfield </a:t>
            </a:r>
            <a:r>
              <a:rPr lang="en-US" sz="2600" b="1" dirty="0" smtClean="0">
                <a:solidFill>
                  <a:srgbClr val="FFFF00"/>
                </a:solidFill>
              </a:rPr>
              <a:t>FDI in MENA 2003-2012: </a:t>
            </a:r>
            <a:r>
              <a:rPr lang="en-US" sz="2600" b="1" dirty="0">
                <a:solidFill>
                  <a:srgbClr val="FFFF00"/>
                </a:solidFill>
              </a:rPr>
              <a:t>A </a:t>
            </a:r>
            <a:r>
              <a:rPr lang="en-US" sz="2600" b="1" dirty="0" smtClean="0">
                <a:solidFill>
                  <a:srgbClr val="FFFF00"/>
                </a:solidFill>
              </a:rPr>
              <a:t>Disaggregate </a:t>
            </a:r>
            <a:r>
              <a:rPr lang="en-US" sz="2600" b="1" dirty="0">
                <a:solidFill>
                  <a:srgbClr val="FFFF00"/>
                </a:solidFill>
              </a:rPr>
              <a:t>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248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: means negative and significant effect of the particular dimension on FDI, otherwise no effect</a:t>
            </a:r>
            <a:r>
              <a:rPr lang="en-US" sz="1600" dirty="0" smtClean="0"/>
              <a:t>.  </a:t>
            </a:r>
          </a:p>
          <a:p>
            <a:r>
              <a:rPr lang="en-US" sz="1600" b="1" dirty="0"/>
              <a:t>Source</a:t>
            </a:r>
            <a:r>
              <a:rPr lang="en-US" sz="1600" dirty="0"/>
              <a:t>: World Bank (2013) based on Burger, </a:t>
            </a:r>
            <a:r>
              <a:rPr lang="en-US" sz="1600" dirty="0" err="1" smtClean="0"/>
              <a:t>Ianchovichina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/>
              <a:t>Rijkers</a:t>
            </a:r>
            <a:r>
              <a:rPr lang="en-US" sz="1600" dirty="0"/>
              <a:t> (2013</a:t>
            </a:r>
            <a:r>
              <a:rPr lang="en-US" sz="1600" dirty="0" smtClean="0"/>
              <a:t>). </a:t>
            </a:r>
            <a:endParaRPr lang="en-US" sz="1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596130"/>
              </p:ext>
            </p:extLst>
          </p:nvPr>
        </p:nvGraphicFramePr>
        <p:xfrm>
          <a:off x="152400" y="1295400"/>
          <a:ext cx="8839199" cy="4925029"/>
        </p:xfrm>
        <a:graphic>
          <a:graphicData uri="http://schemas.openxmlformats.org/drawingml/2006/table">
            <a:tbl>
              <a:tblPr/>
              <a:tblGrid>
                <a:gridCol w="1910656"/>
                <a:gridCol w="1331670"/>
                <a:gridCol w="1486066"/>
                <a:gridCol w="1486066"/>
                <a:gridCol w="1254472"/>
                <a:gridCol w="1370269"/>
              </a:tblGrid>
              <a:tr h="886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Investment in General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Resource Sector (Energy)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Tradable Non-Resource Manufacturing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Tradable Commercial Services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Non-Tradable Services</a:t>
                      </a:r>
                    </a:p>
                  </a:txBody>
                  <a:tcPr marL="8335" marR="8335" marT="833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Political Instability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Lack </a:t>
                      </a:r>
                      <a:r>
                        <a:rPr lang="en-US" sz="1600" b="1" i="0" u="none" strike="noStrike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Law&amp;Order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Unstable Business Environment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Low Quality of Bureaucracy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Corruption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Weak Democratic Accountability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Government Instability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8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Ethnic and Religious Tensions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Conflict</a:t>
                      </a:r>
                    </a:p>
                  </a:txBody>
                  <a:tcPr marL="8335" marR="8335" marT="8335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35" marR="8335" marT="833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2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Reasons for Irresponsiveness of Energy Investment </a:t>
            </a:r>
            <a:r>
              <a:rPr lang="en-US" sz="3600" b="1" dirty="0">
                <a:solidFill>
                  <a:srgbClr val="FFFF00"/>
                </a:solidFill>
              </a:rPr>
              <a:t>to the </a:t>
            </a:r>
            <a:r>
              <a:rPr lang="en-US" sz="3600" b="1" dirty="0" smtClean="0">
                <a:solidFill>
                  <a:srgbClr val="FFFF00"/>
                </a:solidFill>
              </a:rPr>
              <a:t>Investment Climate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Geographically </a:t>
            </a:r>
            <a:r>
              <a:rPr lang="en-US" dirty="0"/>
              <a:t>constrained availability of </a:t>
            </a:r>
            <a:r>
              <a:rPr lang="en-US" dirty="0" smtClean="0"/>
              <a:t>resources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There </a:t>
            </a:r>
            <a:r>
              <a:rPr lang="en-US" dirty="0"/>
              <a:t>is first-mover </a:t>
            </a:r>
            <a:r>
              <a:rPr lang="en-US" dirty="0" smtClean="0"/>
              <a:t>advantage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High </a:t>
            </a:r>
            <a:r>
              <a:rPr lang="en-US" dirty="0"/>
              <a:t>risk-adjusted profit </a:t>
            </a:r>
            <a:r>
              <a:rPr lang="en-US" dirty="0" smtClean="0"/>
              <a:t>margins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5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2. </a:t>
            </a:r>
            <a:r>
              <a:rPr lang="en-US" b="1" dirty="0" smtClean="0">
                <a:solidFill>
                  <a:srgbClr val="FFFF00"/>
                </a:solidFill>
              </a:rPr>
              <a:t>Required </a:t>
            </a:r>
            <a:r>
              <a:rPr lang="en-US" b="1" dirty="0">
                <a:solidFill>
                  <a:srgbClr val="FFFF00"/>
                </a:solidFill>
              </a:rPr>
              <a:t>Power </a:t>
            </a:r>
            <a:r>
              <a:rPr lang="en-US" b="1" dirty="0" smtClean="0">
                <a:solidFill>
                  <a:srgbClr val="FFFF00"/>
                </a:solidFill>
              </a:rPr>
              <a:t>Capacity in the Region up to 2030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endParaRPr lang="en-US" sz="3000" dirty="0" smtClean="0">
              <a:solidFill>
                <a:prstClr val="white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prstClr val="white"/>
                </a:solidFill>
              </a:rPr>
              <a:t>Arab Fund financed </a:t>
            </a:r>
            <a:r>
              <a:rPr lang="en-US" sz="3000" dirty="0">
                <a:solidFill>
                  <a:prstClr val="white"/>
                </a:solidFill>
              </a:rPr>
              <a:t>a </a:t>
            </a:r>
            <a:r>
              <a:rPr lang="en-US" sz="3000" dirty="0" smtClean="0">
                <a:solidFill>
                  <a:prstClr val="white"/>
                </a:solidFill>
              </a:rPr>
              <a:t>study (by Ramboll-CESI</a:t>
            </a:r>
            <a:r>
              <a:rPr lang="en-US" sz="3000" dirty="0">
                <a:solidFill>
                  <a:prstClr val="white"/>
                </a:solidFill>
              </a:rPr>
              <a:t>) </a:t>
            </a:r>
            <a:r>
              <a:rPr lang="en-US" sz="3000" dirty="0" smtClean="0">
                <a:solidFill>
                  <a:prstClr val="white"/>
                </a:solidFill>
              </a:rPr>
              <a:t>to </a:t>
            </a:r>
            <a:r>
              <a:rPr lang="en-US" sz="3000" dirty="0" smtClean="0"/>
              <a:t>establish </a:t>
            </a:r>
            <a:r>
              <a:rPr lang="en-US" sz="3000" dirty="0"/>
              <a:t>a strategy and master plan to develop the trade of energy among Arab countries, and determine the trade-offs between export of electricity and/or natural gas.</a:t>
            </a:r>
            <a:r>
              <a:rPr lang="en-US" sz="3000" dirty="0" smtClean="0">
                <a:solidFill>
                  <a:prstClr val="white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3000" dirty="0">
              <a:solidFill>
                <a:prstClr val="white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prstClr val="white"/>
                </a:solidFill>
              </a:rPr>
              <a:t>Study involved estimation of electricity demand as well as capacity requirements for 2012-2030, under a number of scenarios with/without energy trade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262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anchor="b" anchorCtr="1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FF00"/>
                </a:solidFill>
              </a:rPr>
              <a:t>The Underlying Assumptions of Projections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en-US" sz="3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Business </a:t>
            </a:r>
            <a:r>
              <a:rPr lang="en-US" sz="4000" dirty="0"/>
              <a:t>as Usual </a:t>
            </a:r>
            <a:r>
              <a:rPr lang="en-US" sz="4000" dirty="0" smtClean="0"/>
              <a:t>scenario (BAU): Least cost </a:t>
            </a:r>
            <a:r>
              <a:rPr lang="en-US" sz="4000" dirty="0"/>
              <a:t>power development option </a:t>
            </a:r>
            <a:r>
              <a:rPr lang="en-US" sz="4000" dirty="0" smtClean="0"/>
              <a:t>expressed in </a:t>
            </a:r>
            <a:r>
              <a:rPr lang="en-US" sz="4000" dirty="0"/>
              <a:t>the national </a:t>
            </a:r>
            <a:r>
              <a:rPr lang="en-US" sz="4000" dirty="0" smtClean="0"/>
              <a:t>generation master </a:t>
            </a:r>
            <a:r>
              <a:rPr lang="en-US" sz="4000" dirty="0"/>
              <a:t>plans </a:t>
            </a:r>
            <a:r>
              <a:rPr lang="en-US" sz="4000" dirty="0" smtClean="0"/>
              <a:t>of each country to </a:t>
            </a:r>
            <a:r>
              <a:rPr lang="en-US" sz="4000" dirty="0"/>
              <a:t>meet domestic load </a:t>
            </a:r>
            <a:r>
              <a:rPr lang="en-US" sz="4000" dirty="0" smtClean="0"/>
              <a:t>only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BAU assumed no energy </a:t>
            </a:r>
            <a:r>
              <a:rPr lang="en-US" sz="4000" dirty="0"/>
              <a:t>exchanges between countries </a:t>
            </a:r>
            <a:r>
              <a:rPr lang="en-US" sz="4000" dirty="0" smtClean="0"/>
              <a:t>and no use of pre-existing </a:t>
            </a:r>
            <a:r>
              <a:rPr lang="en-US" sz="4000" dirty="0"/>
              <a:t>or planned Arab electrical </a:t>
            </a:r>
            <a:r>
              <a:rPr lang="en-US" sz="4000" dirty="0" smtClean="0"/>
              <a:t>interconnections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Three </a:t>
            </a:r>
            <a:r>
              <a:rPr lang="en-US" sz="4000" dirty="0"/>
              <a:t>growth scenarios were considered: baseline scenario, low growth scenario and high growth </a:t>
            </a:r>
            <a:r>
              <a:rPr lang="en-US" sz="4000" dirty="0" smtClean="0"/>
              <a:t>scenario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45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2846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7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6890</TotalTime>
  <Words>595</Words>
  <Application>Microsoft Office PowerPoint</Application>
  <PresentationFormat>On-screen Show (4:3)</PresentationFormat>
  <Paragraphs>151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Two Comments</vt:lpstr>
      <vt:lpstr>1. Impact of Investment Climate</vt:lpstr>
      <vt:lpstr>PowerPoint Presentation</vt:lpstr>
      <vt:lpstr>Effects of Different Investment Climate Dimensions on Greenfield FDI in MENA 2003-2012: A Disaggregate View</vt:lpstr>
      <vt:lpstr>Reasons for Irresponsiveness of Energy Investment to the Investment Climate </vt:lpstr>
      <vt:lpstr>2. Required Power Capacity in the Region up to 2030</vt:lpstr>
      <vt:lpstr> The Underlying Assumptions of Projections</vt:lpstr>
      <vt:lpstr>PowerPoint Presentation</vt:lpstr>
      <vt:lpstr>PowerPoint Presentation</vt:lpstr>
      <vt:lpstr>PowerPoint Presentation</vt:lpstr>
      <vt:lpstr>Findings of Base-Line Scenario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Fawaz AlAdasani</dc:creator>
  <cp:lastModifiedBy>ilimam</cp:lastModifiedBy>
  <cp:revision>401</cp:revision>
  <cp:lastPrinted>2014-12-18T08:07:39Z</cp:lastPrinted>
  <dcterms:created xsi:type="dcterms:W3CDTF">2006-08-16T00:00:00Z</dcterms:created>
  <dcterms:modified xsi:type="dcterms:W3CDTF">2014-12-21T13:22:04Z</dcterms:modified>
</cp:coreProperties>
</file>